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3" r:id="rId3"/>
    <p:sldId id="295" r:id="rId4"/>
    <p:sldId id="294" r:id="rId5"/>
    <p:sldId id="297" r:id="rId6"/>
    <p:sldId id="302" r:id="rId7"/>
    <p:sldId id="308" r:id="rId8"/>
    <p:sldId id="318" r:id="rId9"/>
    <p:sldId id="311" r:id="rId10"/>
    <p:sldId id="312" r:id="rId11"/>
    <p:sldId id="299" r:id="rId12"/>
    <p:sldId id="314" r:id="rId13"/>
    <p:sldId id="313" r:id="rId14"/>
    <p:sldId id="300" r:id="rId15"/>
    <p:sldId id="301" r:id="rId16"/>
    <p:sldId id="304" r:id="rId17"/>
    <p:sldId id="310" r:id="rId18"/>
    <p:sldId id="315" r:id="rId19"/>
    <p:sldId id="298" r:id="rId20"/>
    <p:sldId id="303" r:id="rId21"/>
    <p:sldId id="309" r:id="rId22"/>
    <p:sldId id="306" r:id="rId23"/>
    <p:sldId id="305" r:id="rId24"/>
    <p:sldId id="316" r:id="rId25"/>
    <p:sldId id="317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12" autoAdjust="0"/>
    <p:restoredTop sz="94660"/>
  </p:normalViewPr>
  <p:slideViewPr>
    <p:cSldViewPr>
      <p:cViewPr varScale="1">
        <p:scale>
          <a:sx n="81" d="100"/>
          <a:sy n="81" d="100"/>
        </p:scale>
        <p:origin x="91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0B557-27B2-46C8-82A9-6A4AC4BC8CA9}" type="datetimeFigureOut">
              <a:rPr lang="uk-UA" smtClean="0"/>
              <a:pPr/>
              <a:t>22.04.2026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9D091-865E-423C-B7C9-648277D34E0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90" y="-85649"/>
            <a:ext cx="9169179" cy="7029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4"/>
            <a:ext cx="9170290" cy="7027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6" y="1228788"/>
            <a:ext cx="7861708" cy="3981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1417" t="17272" r="53874" b="54050"/>
          <a:stretch/>
        </p:blipFill>
        <p:spPr>
          <a:xfrm>
            <a:off x="7572024" y="2279859"/>
            <a:ext cx="1440160" cy="1337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1142" t="72364" r="21598" b="6028"/>
          <a:stretch/>
        </p:blipFill>
        <p:spPr>
          <a:xfrm>
            <a:off x="539552" y="4999432"/>
            <a:ext cx="3960440" cy="86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24"/>
            <a:ext cx="8831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    Чорний птах гіркої пам’яті </a:t>
            </a:r>
          </a:p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501" y="5949280"/>
            <a:ext cx="774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Книжковий бліц-огляд, присвячений міжнародному дню пам’яті </a:t>
            </a:r>
          </a:p>
        </p:txBody>
      </p:sp>
      <p:pic>
        <p:nvPicPr>
          <p:cNvPr id="10" name="natalia-maj-cornobil_(mufm.me)">
            <a:hlinkClick r:id="" action="ppaction://media"/>
            <a:extLst>
              <a:ext uri="{FF2B5EF4-FFF2-40B4-BE49-F238E27FC236}">
                <a16:creationId xmlns:a16="http://schemas.microsoft.com/office/drawing/2014/main" id="{C86DD4EB-8693-4D8A-A2D7-8BFF7BF2F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" y="-22302"/>
            <a:ext cx="9143999" cy="6897627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07504" y="18864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Векленко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Олег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етюди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натури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/ Олег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Векленко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; пер. англ.: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Світлана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Орлова.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Харків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: Фабула, – 2019. – 144 с.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6" y="1855120"/>
            <a:ext cx="1714900" cy="259318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267744" y="1573635"/>
            <a:ext cx="67363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 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Книжка спогадів учасника ліквідації наслідків аварії на ЧАЕС, художника, професора Олега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Векленка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про його особисті відчуття, пережиті  в Чорнобилі в травні–червні 1986 року. 		 			Автор розказує, яким було повсякденне життя ліквідаторів у таборі неподалік станції, про примітивні засоби захисту і про те, що усвідомлення справжньої небезпеки прийшло набагато пізніше. Щирі історії про ті дні написані живою мовою і доповнені авторськими малюнками та фотографіями</a:t>
            </a:r>
            <a:r>
              <a:rPr lang="uk-UA" sz="2000" dirty="0"/>
              <a:t>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51520" y="4869160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Події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травня-червня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1986 року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настільки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врізались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пам'ять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навіть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через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кілька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я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міг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би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відновити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майже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похвилинно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кожен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день, проведений у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зоні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Відтоді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у мене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залишилось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чимало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фотографій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кілька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блокнотів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заповнених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документальними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записами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замальовками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…».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51521" y="116632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Гусєв Олег Петрович. 25 років віч-на-віч з "Чорнобилем"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[Текст] :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докум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публіц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тв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/ Олег Гусєв,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засл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ж-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України,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учасн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ліквідації наслідків аварії на ЧАЕС, генерал-майор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Міжнар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ком. захисту прав людини. - К. : Літопис-ХХ, 2011. - 623 с. :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фотогр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3681" t="7973" r="4485" b="12301"/>
          <a:stretch/>
        </p:blipFill>
        <p:spPr>
          <a:xfrm rot="382693">
            <a:off x="816401" y="2272697"/>
            <a:ext cx="1835696" cy="2586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7" y="260033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 книзі Олега </a:t>
            </a:r>
            <a:r>
              <a:rPr lang="uk-UA" dirty="0" err="1"/>
              <a:t>Гусева</a:t>
            </a:r>
            <a:r>
              <a:rPr lang="uk-UA" dirty="0"/>
              <a:t>, заслуженого журналіста України,</a:t>
            </a:r>
          </a:p>
          <a:p>
            <a:r>
              <a:rPr lang="uk-UA" dirty="0"/>
              <a:t>учасника ліквідації </a:t>
            </a:r>
            <a:r>
              <a:rPr lang="uk-UA" dirty="0" err="1"/>
              <a:t>наслідкв</a:t>
            </a:r>
            <a:r>
              <a:rPr lang="uk-UA" dirty="0"/>
              <a:t> аварії на ЧАЕС йдеться про боротьбу ліквідаторів за живучість атомної станції після вибуху, перебіг подій , пов’язаних з діяльністю і закриттям цього аварійного ядерного об’єкту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115616" y="4927441"/>
            <a:ext cx="5089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Чути птиць із непроглядних нетрів,</a:t>
            </a:r>
          </a:p>
          <a:p>
            <a:r>
              <a:rPr lang="uk-UA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Світитить</a:t>
            </a:r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сонце із голубих небес.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Грізна зона. Тридцять кілометрів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 центром на Чорнобильській АЕС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49306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47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723" t="46529" r="37594" b="15977"/>
          <a:stretch/>
        </p:blipFill>
        <p:spPr>
          <a:xfrm>
            <a:off x="962310" y="1788870"/>
            <a:ext cx="1728192" cy="239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4876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   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Гуцало Є. Діти Чорнобиля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/ Євген Гуцало;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худож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. Тетяна Семенова. – Київ: Соняшник, 1995.- 105с.: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іл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3400" y="1789659"/>
            <a:ext cx="5431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Трагедія Чорнобиля- основний зміст цієї книжки. «Україна після атомної катастрофи 1986 р. стала скорботною  чорнобильською матір’ю для українського народу,  і весь світ її природи став невинною її жертвою.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Це правдиві розповіді про трагічне буття юних героїв уже після аварії </a:t>
            </a:r>
            <a:r>
              <a:rPr lang="uk-UA" dirty="0"/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86465" y="4581128"/>
            <a:ext cx="1152128" cy="166372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56025" y="4581128"/>
            <a:ext cx="46640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Малиновий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дзвін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малинове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лихо,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Як тихо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ступає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полин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І лине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горіти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туманам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втіху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Малинове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лихо,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малиновий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дзвін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дзвін</a:t>
            </a:r>
            <a:r>
              <a:rPr lang="ru-RU" dirty="0"/>
              <a:t>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383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467544" y="188640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Даєн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Л. А.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трава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гірка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: док.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повість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/  Л. А. Драч ;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худож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оформл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Ю. С.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Ботнара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 Веселка, 1988. – 176 с.: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іл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72" y="1973556"/>
            <a:ext cx="1337121" cy="1999232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3347864" y="1753851"/>
            <a:ext cx="5184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Ця повість про начальника воєнізованої пожежної частини Чорнобильської АЕС Леоніда Петровича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Телятникова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і його товаришів-пожежників, які грізної ночі 26 квітня 1986 року першими вийшли на поєдинок з вогненною стихією і погасили пожежу на станції, про людей мужніх, до кінця відданих своїй справі, своєму священному обов’язку.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99592" y="4725144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Вклонись йому, світе! Можливо, своїми грудьми,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Коли уже ядерний шнур засичав під тобою,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Він ще раз тебе — після </a:t>
            </a:r>
            <a:r>
              <a:rPr lang="uk-UA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круппівського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uk-UA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градобою</a:t>
            </a:r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Від смерті вберіг непоправною смертю семи.</a:t>
            </a:r>
          </a:p>
        </p:txBody>
      </p:sp>
    </p:spTree>
    <p:extLst>
      <p:ext uri="{BB962C8B-B14F-4D97-AF65-F5344CB8AC3E}">
        <p14:creationId xmlns:p14="http://schemas.microsoft.com/office/powerpoint/2010/main" val="279248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23528" y="116632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Драч І. Чорнобильська Мадонна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//  Відлуння десятиліть. Українська література 2-ї половини ХХ ст. -К.: „Грамота”, 2005.- С.383.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627784" y="1572366"/>
            <a:ext cx="62646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Один з найсильніших творів з цієї теми.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Автор намагається не лише показати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всесвітність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цієї трагедії, а дає зрозуміти людству, що, захоплюючись науково-технічним прогресом, забуває обов’язок перед матір’ю -  природою, про відповідальність перед Землею. Правда про багатоликість чорнобильської трагедії постає у творі докором: „Сіль пізнання – це плід каяття”. Цей рядок ніби робить висновок, спонукаючи замислитися над проблемами.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051720" y="4942915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вона? Зона? 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Епоха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 Доля? Смерть?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Так, я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вже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знаю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мадонна!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Вкрутила нас у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круговерть –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Смерть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вилонила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з молодого лона?!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97" y="1650233"/>
            <a:ext cx="21581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8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42908" y="116632"/>
            <a:ext cx="8901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Загреба Михайло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Іванович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«Пропусти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крізь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серце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Фотокнига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.- К.:«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Спалах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», 2002.-120с. 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092148" y="1501627"/>
            <a:ext cx="68723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Фотокнига – це захоплива розповідь про мальовничий древній поліський край, убитий радіацією. Вона спонукає читача до роздумів про втрачене. Правдиву, емоційну розповідь автора ілюструють фотографії та віршовані рядки  український поетів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І.Драча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М.Луківа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 В. Крищенка,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Б.Олійника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Ліна Костенко так писала про автора книги : </a:t>
            </a:r>
            <a:r>
              <a:rPr lang="uk-UA" sz="2000" i="1" dirty="0">
                <a:latin typeface="Arial" panose="020B0604020202020204" pitchFamily="34" charset="0"/>
                <a:cs typeface="Arial" panose="020B0604020202020204" pitchFamily="34" charset="0"/>
              </a:rPr>
              <a:t>«Він був очима Зони… Скільки буватиму в Зоні, ввижатиметься мені силует – кремезний, з похідною сумкою через плече, силует Лицаря Зони відчуження».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4443" t="52031" r="31562" b="25891"/>
          <a:stretch/>
        </p:blipFill>
        <p:spPr>
          <a:xfrm>
            <a:off x="323528" y="1700809"/>
            <a:ext cx="1768620" cy="2232248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67544" y="4869160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Печаль і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пустка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–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віки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Мов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сльози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роси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серебріють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І страшно,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хижо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дико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виють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В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безлюдній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Прип’яті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вовки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225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791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Камиш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Маркіян	                          «</a:t>
            </a: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Оформляндія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, або Прогулянки в зону»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3563888" y="1484784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Захотілося пограти в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S.T.A.L.K.E.R.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 повним зануренням в атмосферу чи забажалося відчути досвід пригод нелегальних туристів в Зоні відчуження? Тоді книга - саме для вас.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Стиль оповіді побудує у вашій уяві картину справжньої Прип'яті, але не внаслідок документальності опису. Тому читаючи книгу, ви відчуєте запах поліського болота та адреналін втечі від місцевої поліції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8915"/>
          <a:stretch/>
        </p:blipFill>
        <p:spPr>
          <a:xfrm>
            <a:off x="971600" y="1619419"/>
            <a:ext cx="2122268" cy="310593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55576" y="4962658"/>
            <a:ext cx="734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моє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перечорнобилив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Заорав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мою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рідню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Своїм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чорним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горбатим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шнобелем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виорююсь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день по дню."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5" y="620688"/>
            <a:ext cx="65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198884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527" t="46042" r="45488" b="28684"/>
          <a:stretch/>
        </p:blipFill>
        <p:spPr>
          <a:xfrm>
            <a:off x="864097" y="2153580"/>
            <a:ext cx="1296144" cy="2064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Костін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І.Ф. Чорнобиль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сповідь репортера: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кн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.-альбом)/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І.Ф.Костін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 вступ. ст.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Б.І.Олійник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 пер.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англ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мовою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В.С.Котолупова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– Київ:  Мистецтво,</a:t>
            </a:r>
          </a:p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2002.- 320с.:фотогр.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33" y="2131050"/>
            <a:ext cx="5340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Фотоматеріал, представлений у книзі, унікальний. Він не має аналогів у світі. Фотографії Ігоря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Костіна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обійшли увесь світ, перетворившись на ікони людського поклоніння і співчуття. Легендарний український репортер відзняв понад п’ять тисяч документальних сюжетів трагедії Чорнобиля та її наслідків.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4437112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Хто вона? 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Зона?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Епоха?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Смерть?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Так, я вже знаю-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Чорнобильська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Мадонна 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4398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287" t="53225" r="47053" b="19610"/>
          <a:stretch/>
        </p:blipFill>
        <p:spPr>
          <a:xfrm>
            <a:off x="827584" y="2239538"/>
            <a:ext cx="1584176" cy="252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   Михайленко А.Г. Пливе мій човен; Запах полину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: повісті/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А.Г.Михайленко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іл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Р.Є.Безп’я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та Г.П. Філатова. – Київ: Веселка, 1991.- 302с.: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іл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484016"/>
            <a:ext cx="5256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</a:t>
            </a:r>
            <a:r>
              <a:rPr lang="uk-UA" i="1" dirty="0"/>
              <a:t>«Уся Прип’ять – за високим дротяним парканом. Місто - за дротом. Місто, яким недавно так пишалися… Білокам’яне, білокриле, місто майбутнього, білий вітрильник у зеленому морі лісу. Як тільки його не називали! І воно було варте тих назв, і не його вина, що опинилося за дротяною огорожею…»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323528" y="5013176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 небо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ржавими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вітами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Ліс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Чорною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пам’яттю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мертвими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квітами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Вріс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8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" y="0"/>
            <a:ext cx="9169843" cy="685800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23528" y="18864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	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Плохій Сергій Чорнобиль. Історія ядерної катастрофи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/ Сергій Плохій ; пер.: Владислав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Махонін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, Євген Тарнавський. – Харків : Фоліо, 2019. – 400с.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3203848" y="2348880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Ця книга є першою історією Чорнобильської катастрофи від вибуху 26 квітня 1986 року до закриття станції у грудні 2000-го.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2" y="2348880"/>
            <a:ext cx="2155026" cy="308168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923928" y="3717032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біль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…,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гострий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страх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Посідає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душу мою.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Очі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бачили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пекло,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жах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Молодь гинула в бою.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0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797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День пам’яті Чорнобильської  трагедії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943558"/>
            <a:ext cx="6120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26 квітня 1986 року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о 1 годині 23 хвилини і  47 секунд на ЧАЕС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відбулася  найбільша техногенна катастрофа.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П’ята частина територій України стала зоною радіоактивного забруднення. З двох тисяч населених пунктів переселили 200 тисяч мешканців. Радіація накрила 13 областей в трьох країнах, зачепила декілька мільйонів осіб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30" y="1052736"/>
            <a:ext cx="3687960" cy="276597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211960" y="105273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Впала з неба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додолу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потривожна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		    Ангелом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зірка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Покотилась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обрію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збурила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зоряну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синь.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душі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стало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сумно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на устах стало         		солоно-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гірко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-трава  то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полин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20" y="3424357"/>
            <a:ext cx="2491626" cy="23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4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261287" y="1052736"/>
            <a:ext cx="65591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Художньо-документальна повість «Я бачив» - це спроба письменника, самовидця ЧАЕС й активного ліквідатора її наслідків, поєднати воєдино літературу пам'яті й літературу факту. У творі поєднані спогади очевидців, учасників ліквідації її наслідків, простежені долі літературних героїв, проаналізовані техногенні, економічні, соціальні й медичні наслідки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наймасштабнішого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рукотворного лиха, показані перспективи повернення забруднених територій в народногосподарський обіг.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77" r="4992" b="9392"/>
          <a:stretch/>
        </p:blipFill>
        <p:spPr>
          <a:xfrm>
            <a:off x="425591" y="1401085"/>
            <a:ext cx="1656184" cy="2559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63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Володимир </a:t>
            </a: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Шовкошитний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«Чорнобиль. Я бачив»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755576" y="4203091"/>
            <a:ext cx="6102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вже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вижив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— то живи!</a:t>
            </a: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Не проживай — живи на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повну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кожен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божий день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наповнюй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Смарагдом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свіжої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трави,</a:t>
            </a: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Медами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спілої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черешні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Коханням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милої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нарешті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</a:p>
          <a:p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Хоч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і до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втрати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голови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Але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ніколи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пливи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Безвольно вниз за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течією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..."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32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11560" y="30329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Яворівський В. О. Марія з полином у кінці століття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: роман / В. О. Яворівський. – Київ : Дніпро, 1987. – 191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87824" y="1688291"/>
            <a:ext cx="5400601" cy="325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Герої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роману – велика родина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Мировичів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старший брат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Олександр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проектував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реактор,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молодший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Микола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оператор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ж реактора,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вибуху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Григорій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пожежник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сестра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Дарка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яка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виводить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небезпечної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чужих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наймолодший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брат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Федір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чолі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роду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стара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Марія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крізь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душу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проходять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головні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лінії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драми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33" y="1991587"/>
            <a:ext cx="1561728" cy="245581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539552" y="4869160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Чорно-біла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доля,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чорно-біла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Чорнобилем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доля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побігла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Бігла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навіжена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і 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спитала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«А на кого ж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мати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зосталась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?»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7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7" y="147996"/>
            <a:ext cx="453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Звуки чорнобиля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319756"/>
            <a:ext cx="8136904" cy="387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Мікаел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Тарівердієв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-  Симфонія для органу «Чорнобиль»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Бенджамін Джон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Пауер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 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Chernobyl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Брати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Гадюкіни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– Мамуню,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рехтуйте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весіллє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Тризубий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Стас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 «Чорнобильський метелик», «Атомне кохання»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Скрябін –  «Чорнобиль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форева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Андріано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Челентано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 «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Sognando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Chernobyl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»( «Мені сниться Чорнобиль)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Alyosha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-  кліп на пісню  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Sweet People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   , який був знятий в місті Прип’ять.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Данило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Перцов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 Ораторія «Гірка зоря»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Гурт «Тінь сонця» – «Пісня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Чугайстра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641" t="19074" r="4643" b="11612"/>
          <a:stretch/>
        </p:blipFill>
        <p:spPr>
          <a:xfrm>
            <a:off x="7254790" y="0"/>
            <a:ext cx="1855018" cy="151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157" y="5193130"/>
            <a:ext cx="2212843" cy="1659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3353" t="8378" r="26166" b="16219"/>
          <a:stretch/>
        </p:blipFill>
        <p:spPr>
          <a:xfrm>
            <a:off x="132192" y="5013176"/>
            <a:ext cx="2509698" cy="1760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387" y="5090161"/>
            <a:ext cx="1609090" cy="1206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7897" t="19707" r="12104" b="29327"/>
          <a:stretch/>
        </p:blipFill>
        <p:spPr>
          <a:xfrm>
            <a:off x="5588093" y="4606145"/>
            <a:ext cx="1480725" cy="13326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4081" t="17366" r="15464" b="6814"/>
          <a:stretch/>
        </p:blipFill>
        <p:spPr>
          <a:xfrm>
            <a:off x="3767226" y="5594635"/>
            <a:ext cx="1820867" cy="12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6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88640"/>
            <a:ext cx="642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Чорнобиль у </a:t>
            </a: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кіноматографі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3" y="773415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Художні фільми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«Аврора» – режисер 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О.Байрак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«Арка»     -  режисер 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А.Штохін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«Заборонена зона» -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Міхаль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Боганім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«Земля забуття»     -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 Міцний горішок 5» – М.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Беліков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Трансформери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     -  О. Міндадзе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 Чорна квітка»         -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Р.Барабаш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314096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Документальні фільми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1" y="3541079"/>
            <a:ext cx="83529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«Чорнобиль. Хроніка важких тижнів» (1986);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«Чорний вітер, біла земля»(1993) – ірландський документальний фільм;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«Серце Чорнобиля»(2003)- американський документальний фільм ;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«Безіменна зона ( 2006) – іспанський документальний фільм;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Епізод «Чорнобиль» каналу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Geographic ( 2005)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«Білий кінь» ( 2008) – американський документальний фільм;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«Чорнобиль.3828»(2011);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«Розщеплені на атоми» (2016);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«Лазуровий пил» ( 2016)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0338" r="13817" b="66986"/>
          <a:stretch/>
        </p:blipFill>
        <p:spPr>
          <a:xfrm>
            <a:off x="6228184" y="850892"/>
            <a:ext cx="2160240" cy="20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6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7768"/>
            <a:ext cx="9143999" cy="6905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254" t="64885" r="6375" b="5454"/>
          <a:stretch/>
        </p:blipFill>
        <p:spPr>
          <a:xfrm>
            <a:off x="161255" y="5183624"/>
            <a:ext cx="2466529" cy="1578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1201946"/>
            <a:ext cx="61926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  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24 лютого 2022 почалась російсько-українська війна. Окупаційні війська захопили ЧАЕС, облаштували свої позиції у високотоксичній  місцевості «Рудий ліс», створивши нову загрозу    	26 березня 2022 біля ЧАЕС  виявлено 31 осередок пожеж на площі 10111га .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Російські окупанти зазнали радіаційного опромінення. 31 березня, пограбувавши ЧАЕС окупанти почали покидати територію 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3 квітня підрозділи ЗСУ взяли під контроль Чорнобильську АЕС, місто Прип’ять та ділянку Державного кордону України з республікою Білорусь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604" t="64130" r="53608" b="7400"/>
          <a:stretch/>
        </p:blipFill>
        <p:spPr>
          <a:xfrm>
            <a:off x="136845" y="908357"/>
            <a:ext cx="2505706" cy="1484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372" t="24056" r="41342" b="40761"/>
          <a:stretch/>
        </p:blipFill>
        <p:spPr>
          <a:xfrm>
            <a:off x="6173924" y="5272704"/>
            <a:ext cx="2808312" cy="1512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284702"/>
            <a:ext cx="439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 загроза </a:t>
            </a:r>
          </a:p>
        </p:txBody>
      </p:sp>
    </p:spTree>
    <p:extLst>
      <p:ext uri="{BB962C8B-B14F-4D97-AF65-F5344CB8AC3E}">
        <p14:creationId xmlns:p14="http://schemas.microsoft.com/office/powerpoint/2010/main" val="2267164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7768"/>
            <a:ext cx="9143999" cy="6905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Чорнобиль – ми пам’ятаємо цю дату</a:t>
            </a:r>
          </a:p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І застигає в жилах кров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9987">
            <a:off x="5592264" y="2683568"/>
            <a:ext cx="1586164" cy="2117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5896" y="42799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2392">
            <a:off x="586804" y="4040813"/>
            <a:ext cx="1460473" cy="19498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0574" t="4809" r="12312" b="23055"/>
          <a:stretch/>
        </p:blipFill>
        <p:spPr>
          <a:xfrm rot="325749">
            <a:off x="7507878" y="4649316"/>
            <a:ext cx="1380116" cy="18483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704" y="4823860"/>
            <a:ext cx="1586313" cy="19753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6316">
            <a:off x="2527617" y="2847865"/>
            <a:ext cx="1491124" cy="19907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10268" r="10299"/>
          <a:stretch/>
        </p:blipFill>
        <p:spPr>
          <a:xfrm rot="249637">
            <a:off x="6955046" y="1080364"/>
            <a:ext cx="1946483" cy="16247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56967" t="52765" r="24680" b="16647"/>
          <a:stretch/>
        </p:blipFill>
        <p:spPr>
          <a:xfrm rot="21211339">
            <a:off x="272677" y="1594919"/>
            <a:ext cx="1512168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796034" y="1358355"/>
            <a:ext cx="5296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Чорнобильська катастрофа сколихнула весь світ. ЇЇ наслідки відчутні й дотепер. Про ці події не варто мовчати, про них потрібно пам’ятати!!!</a:t>
            </a:r>
          </a:p>
        </p:txBody>
      </p:sp>
    </p:spTree>
    <p:extLst>
      <p:ext uri="{BB962C8B-B14F-4D97-AF65-F5344CB8AC3E}">
        <p14:creationId xmlns:p14="http://schemas.microsoft.com/office/powerpoint/2010/main" val="300157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429"/>
            <a:ext cx="9143999" cy="700946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413520" y="-89893"/>
            <a:ext cx="6254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Безумству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хоробрих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          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Вогонь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вогонь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полум’я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серця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І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вітер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долонь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542" t="5815" b="2945"/>
          <a:stretch/>
        </p:blipFill>
        <p:spPr>
          <a:xfrm>
            <a:off x="7309855" y="-21479"/>
            <a:ext cx="1763353" cy="1863572"/>
          </a:xfrm>
          <a:prstGeom prst="rect">
            <a:avLst/>
          </a:prstGeom>
        </p:spPr>
      </p:pic>
      <p:sp>
        <p:nvSpPr>
          <p:cNvPr id="5" name="Виноска-хмарка 4"/>
          <p:cNvSpPr/>
          <p:nvPr/>
        </p:nvSpPr>
        <p:spPr>
          <a:xfrm>
            <a:off x="432049" y="1791793"/>
            <a:ext cx="2448272" cy="1273651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тисяч українських ліквідаторів </a:t>
            </a:r>
          </a:p>
        </p:txBody>
      </p:sp>
      <p:sp>
        <p:nvSpPr>
          <p:cNvPr id="8" name="Виноска-хмарка 7"/>
          <p:cNvSpPr/>
          <p:nvPr/>
        </p:nvSpPr>
        <p:spPr>
          <a:xfrm>
            <a:off x="3131840" y="1725989"/>
            <a:ext cx="2663154" cy="158375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ліквідатор загинув за 10 днів </a:t>
            </a:r>
          </a:p>
        </p:txBody>
      </p:sp>
      <p:sp>
        <p:nvSpPr>
          <p:cNvPr id="9" name="Виноска-хмарка 8"/>
          <p:cNvSpPr/>
          <p:nvPr/>
        </p:nvSpPr>
        <p:spPr>
          <a:xfrm>
            <a:off x="6697528" y="2004522"/>
            <a:ext cx="2232248" cy="1610224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тисяч померло протягом 15 років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587" t="64169" r="2827" b="4698"/>
          <a:stretch/>
        </p:blipFill>
        <p:spPr>
          <a:xfrm>
            <a:off x="4699778" y="4806228"/>
            <a:ext cx="4282082" cy="1834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2494" t="1363" b="66687"/>
          <a:stretch/>
        </p:blipFill>
        <p:spPr>
          <a:xfrm>
            <a:off x="206482" y="4839201"/>
            <a:ext cx="4365517" cy="18014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070" t="36787" r="66138" b="39618"/>
          <a:stretch/>
        </p:blipFill>
        <p:spPr>
          <a:xfrm>
            <a:off x="72156" y="174878"/>
            <a:ext cx="1269210" cy="1322094"/>
          </a:xfrm>
          <a:prstGeom prst="rect">
            <a:avLst/>
          </a:prstGeom>
        </p:spPr>
      </p:pic>
      <p:sp>
        <p:nvSpPr>
          <p:cNvPr id="18" name="Виноска-хмарка 17"/>
          <p:cNvSpPr/>
          <p:nvPr/>
        </p:nvSpPr>
        <p:spPr>
          <a:xfrm>
            <a:off x="899592" y="3420305"/>
            <a:ext cx="2554993" cy="1329455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тисячі стали інвалідами</a:t>
            </a:r>
          </a:p>
        </p:txBody>
      </p:sp>
      <p:sp>
        <p:nvSpPr>
          <p:cNvPr id="19" name="Виноска-хмарка 18"/>
          <p:cNvSpPr/>
          <p:nvPr/>
        </p:nvSpPr>
        <p:spPr>
          <a:xfrm>
            <a:off x="4323953" y="3188145"/>
            <a:ext cx="2592287" cy="143467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 млн. людей опромінено </a:t>
            </a:r>
          </a:p>
        </p:txBody>
      </p:sp>
    </p:spTree>
    <p:extLst>
      <p:ext uri="{BB962C8B-B14F-4D97-AF65-F5344CB8AC3E}">
        <p14:creationId xmlns:p14="http://schemas.microsoft.com/office/powerpoint/2010/main" val="191853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Чорнобильська катастрофа у цифрах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9" y="1052736"/>
            <a:ext cx="3182891" cy="4137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947" y="1006704"/>
            <a:ext cx="5639762" cy="4229821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259632" y="5361377"/>
            <a:ext cx="525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Забрав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й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сили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наслідки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трагедії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сумні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8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964" y="0"/>
            <a:ext cx="93089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3" y="964548"/>
            <a:ext cx="1079800" cy="1532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368" y="975946"/>
            <a:ext cx="1065261" cy="157544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059832" y="4719756"/>
            <a:ext cx="5616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Масштабність Чорнобильської катастрофи породила гірку «вічну» тему нашої літератури     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Події,пов’язані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з аварією на ЧАЕС раз у раз знаходять своє висвітлення у творах літераторів.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08" y="93610"/>
            <a:ext cx="2594861" cy="1889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283362"/>
            <a:ext cx="583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«Вічна» тема нашої літератури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1018">
            <a:off x="3686307" y="850988"/>
            <a:ext cx="1266350" cy="1805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476" y="2395020"/>
            <a:ext cx="964992" cy="1371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425" y="1010655"/>
            <a:ext cx="1117093" cy="1541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761" y="2135782"/>
            <a:ext cx="994983" cy="14866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0939" y="969505"/>
            <a:ext cx="1066923" cy="16120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70" y="4581128"/>
            <a:ext cx="1139693" cy="14383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9200" y="3128988"/>
            <a:ext cx="923340" cy="1317741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79248" y="3120682"/>
            <a:ext cx="6578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вітер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по душах мете,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Чорнобильський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пил на роки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опадає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Годинник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безупинно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Лиш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пам’ять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лиш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пам’ять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усе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пам’ятає</a:t>
            </a:r>
            <a:r>
              <a:rPr lang="ru-RU" dirty="0"/>
              <a:t>.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0408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65" y="-3814"/>
            <a:ext cx="9143999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51520" y="188640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Аккерман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Галя Пройти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крізь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Галя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Аккерман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; пер. з фр. П.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Таращука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Либідь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2018. – 168 с.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іл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 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555775" y="1701651"/>
            <a:ext cx="64087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Книга французької авторки Галі 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Аккерман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 - це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 історії про долі людей, які живуть у зоні відчуження й досі. Читаючи ці історії, постійно дивуєшся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людсь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кій винахідливості та здатності призвичаїтись до критичних умов.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Незаперечна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цінність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видання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в тому,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погляд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інших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культур -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адже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авторка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суміщає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собі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єврейську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французьку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родинно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пов'язана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Україною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824"/>
            <a:ext cx="1291993" cy="1231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56" y="3512935"/>
            <a:ext cx="1830089" cy="259799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403328" y="4797152"/>
            <a:ext cx="54810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Поворожи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мені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вранішній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зорі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сузір'ях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де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найкраще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видно приму,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сосновій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репаній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корі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Де знак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запікся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чорнобильського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гриму..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8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750" y="116632"/>
            <a:ext cx="8351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Анатолій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Андржеєвський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пес Аксель»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Гамазин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2019 р., 92 с.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843808" y="1751649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чорнобильській круговині час не зупинився. Він спливає по-іншому — вночі у минуле, вдень у прийдешнє.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Чорнобиль не завмер. В його роздолах снують породжені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випромінням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химерні істоти, що назавше стали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потойбіччям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чорнобильського обширу, готовими розповісти про лихо, яке вгризлося в кожну живу клітину, що трапилася на його шляху.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51520" y="3981659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9" y="1797073"/>
            <a:ext cx="2177298" cy="288225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043608" y="4836264"/>
            <a:ext cx="5436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вітре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з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чужії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доли.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Вже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будемо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щасливі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веселі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ніколи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вій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вітре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з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не плоди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отруту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Маємо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ми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всенародну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всепланетну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смуту.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72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219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1636" t="23160" r="3903" b="3502"/>
          <a:stretch/>
        </p:blipFill>
        <p:spPr>
          <a:xfrm>
            <a:off x="765197" y="1908888"/>
            <a:ext cx="1603423" cy="2176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7" y="40466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Андрушків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Б. Чорна скрижаль України. – Тернопіль: Джура,2001. – 276 с.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0558" y="1700808"/>
            <a:ext cx="4769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У книзі на основі конкретних документів, свідчень очевидців, наукових прогнозів та містичних передбачень розкрито передумови виникнення аварії на ЧАЕС. Описано соціально-економічні та психологічні особливості цієї події, її наслідки ва державі. Автор накреслює шляхи виходу з екстремальної ситуації, аналізує унікальний досвід вирішення проблем, прогнозує розвиток суспільства в майбутньому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683568" y="4797152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На Чорнобиль журавлі летіли,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 вирію вертались навесні.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Як сніжниця, попелище біле </a:t>
            </a:r>
          </a:p>
          <a:p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Розвівалось в рідній стороні.</a:t>
            </a:r>
          </a:p>
        </p:txBody>
      </p:sp>
    </p:spTree>
    <p:extLst>
      <p:ext uri="{BB962C8B-B14F-4D97-AF65-F5344CB8AC3E}">
        <p14:creationId xmlns:p14="http://schemas.microsoft.com/office/powerpoint/2010/main" val="3669785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12" y="0"/>
            <a:ext cx="9252012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07504" y="260648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тривоги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упоряд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Ю. В. Сафонов.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: ВАТ «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Київправда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», 2006. – 288 с.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88840"/>
            <a:ext cx="1594590" cy="2349363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699791" y="1412776"/>
            <a:ext cx="63361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      Книга «Біль і тривоги Чорнобиля» – колектив-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 розповідь про найбільшу техногенну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катастро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фу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в історії людства. Автори, що були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безпосе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редніми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свідками і учасниками ліквідації аварії на ЧАЕС, діляться своїми спогадами про тривожні для України й усього світу дні весни і літа 1986-го, роз-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мірковують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над долями чорнобильців, болючими проблемами відчуженої 30 кілометрової зони і самої станції, розглядають і прогнозують розвиток ситуації навколо ЧАЄС.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95536" y="4725144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Зірвався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в небо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стовп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вогню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заблищало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світло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всюди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Земля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здригнулась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антен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сталося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?" - кричали люди.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2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2494</Words>
  <Application>Microsoft Office PowerPoint</Application>
  <PresentationFormat>Екран (4:3)</PresentationFormat>
  <Paragraphs>195</Paragraphs>
  <Slides>25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</dc:creator>
  <cp:lastModifiedBy>Колківський ЦПО</cp:lastModifiedBy>
  <cp:revision>88</cp:revision>
  <dcterms:created xsi:type="dcterms:W3CDTF">2021-04-26T12:02:48Z</dcterms:created>
  <dcterms:modified xsi:type="dcterms:W3CDTF">2026-04-22T07:17:35Z</dcterms:modified>
</cp:coreProperties>
</file>